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4" r:id="rId2"/>
    <p:sldId id="256" r:id="rId3"/>
    <p:sldId id="257" r:id="rId4"/>
    <p:sldId id="258" r:id="rId5"/>
    <p:sldId id="259" r:id="rId6"/>
    <p:sldId id="308" r:id="rId7"/>
    <p:sldId id="309" r:id="rId8"/>
    <p:sldId id="310" r:id="rId9"/>
    <p:sldId id="311" r:id="rId10"/>
    <p:sldId id="305" r:id="rId11"/>
    <p:sldId id="312" r:id="rId12"/>
    <p:sldId id="315" r:id="rId13"/>
    <p:sldId id="318" r:id="rId14"/>
    <p:sldId id="321" r:id="rId15"/>
    <p:sldId id="306" r:id="rId16"/>
    <p:sldId id="313" r:id="rId17"/>
    <p:sldId id="316" r:id="rId18"/>
    <p:sldId id="319" r:id="rId19"/>
    <p:sldId id="322" r:id="rId20"/>
    <p:sldId id="307" r:id="rId21"/>
    <p:sldId id="314" r:id="rId22"/>
    <p:sldId id="317" r:id="rId23"/>
    <p:sldId id="320" r:id="rId24"/>
    <p:sldId id="32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7" autoAdjust="0"/>
    <p:restoredTop sz="94660"/>
  </p:normalViewPr>
  <p:slideViewPr>
    <p:cSldViewPr snapToGrid="0" snapToObjects="1">
      <p:cViewPr varScale="1">
        <p:scale>
          <a:sx n="79" d="100"/>
          <a:sy n="79" d="100"/>
        </p:scale>
        <p:origin x="-208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B0EF11-E2A2-C54F-9DB0-FEEDF1DBEC59}" type="datetimeFigureOut">
              <a:rPr lang="en-US" smtClean="0"/>
              <a:t>11/25/12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EC8B7-8128-8C49-A516-3EC424C66B03}" type="slidenum">
              <a:rPr lang="en-US" smtClean="0"/>
              <a:t>‹#›</a:t>
            </a:fld>
            <a:endParaRPr lang="en-US"/>
          </a:p>
        </p:txBody>
      </p:sp>
    </p:spTree>
    <p:extLst>
      <p:ext uri="{BB962C8B-B14F-4D97-AF65-F5344CB8AC3E}">
        <p14:creationId xmlns:p14="http://schemas.microsoft.com/office/powerpoint/2010/main" val="373657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0EF11-E2A2-C54F-9DB0-FEEDF1DBEC59}" type="datetimeFigureOut">
              <a:rPr lang="en-US" smtClean="0"/>
              <a:t>11/25/12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EC8B7-8128-8C49-A516-3EC424C66B03}" type="slidenum">
              <a:rPr lang="en-US" smtClean="0"/>
              <a:t>‹#›</a:t>
            </a:fld>
            <a:endParaRPr lang="en-US"/>
          </a:p>
        </p:txBody>
      </p:sp>
    </p:spTree>
    <p:extLst>
      <p:ext uri="{BB962C8B-B14F-4D97-AF65-F5344CB8AC3E}">
        <p14:creationId xmlns:p14="http://schemas.microsoft.com/office/powerpoint/2010/main" val="106998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0EF11-E2A2-C54F-9DB0-FEEDF1DBEC59}" type="datetimeFigureOut">
              <a:rPr lang="en-US" smtClean="0"/>
              <a:t>11/25/12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EC8B7-8128-8C49-A516-3EC424C66B03}" type="slidenum">
              <a:rPr lang="en-US" smtClean="0"/>
              <a:t>‹#›</a:t>
            </a:fld>
            <a:endParaRPr lang="en-US"/>
          </a:p>
        </p:txBody>
      </p:sp>
    </p:spTree>
    <p:extLst>
      <p:ext uri="{BB962C8B-B14F-4D97-AF65-F5344CB8AC3E}">
        <p14:creationId xmlns:p14="http://schemas.microsoft.com/office/powerpoint/2010/main" val="2849424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0EF11-E2A2-C54F-9DB0-FEEDF1DBEC59}" type="datetimeFigureOut">
              <a:rPr lang="en-US" smtClean="0"/>
              <a:t>11/25/12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EC8B7-8128-8C49-A516-3EC424C66B03}" type="slidenum">
              <a:rPr lang="en-US" smtClean="0"/>
              <a:t>‹#›</a:t>
            </a:fld>
            <a:endParaRPr lang="en-US"/>
          </a:p>
        </p:txBody>
      </p:sp>
    </p:spTree>
    <p:extLst>
      <p:ext uri="{BB962C8B-B14F-4D97-AF65-F5344CB8AC3E}">
        <p14:creationId xmlns:p14="http://schemas.microsoft.com/office/powerpoint/2010/main" val="361351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B0EF11-E2A2-C54F-9DB0-FEEDF1DBEC59}" type="datetimeFigureOut">
              <a:rPr lang="en-US" smtClean="0"/>
              <a:t>11/25/12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EC8B7-8128-8C49-A516-3EC424C66B03}" type="slidenum">
              <a:rPr lang="en-US" smtClean="0"/>
              <a:t>‹#›</a:t>
            </a:fld>
            <a:endParaRPr lang="en-US"/>
          </a:p>
        </p:txBody>
      </p:sp>
    </p:spTree>
    <p:extLst>
      <p:ext uri="{BB962C8B-B14F-4D97-AF65-F5344CB8AC3E}">
        <p14:creationId xmlns:p14="http://schemas.microsoft.com/office/powerpoint/2010/main" val="55143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B0EF11-E2A2-C54F-9DB0-FEEDF1DBEC59}" type="datetimeFigureOut">
              <a:rPr lang="en-US" smtClean="0"/>
              <a:t>11/25/12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EC8B7-8128-8C49-A516-3EC424C66B03}" type="slidenum">
              <a:rPr lang="en-US" smtClean="0"/>
              <a:t>‹#›</a:t>
            </a:fld>
            <a:endParaRPr lang="en-US"/>
          </a:p>
        </p:txBody>
      </p:sp>
    </p:spTree>
    <p:extLst>
      <p:ext uri="{BB962C8B-B14F-4D97-AF65-F5344CB8AC3E}">
        <p14:creationId xmlns:p14="http://schemas.microsoft.com/office/powerpoint/2010/main" val="419967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B0EF11-E2A2-C54F-9DB0-FEEDF1DBEC59}" type="datetimeFigureOut">
              <a:rPr lang="en-US" smtClean="0"/>
              <a:t>11/25/12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9EC8B7-8128-8C49-A516-3EC424C66B03}" type="slidenum">
              <a:rPr lang="en-US" smtClean="0"/>
              <a:t>‹#›</a:t>
            </a:fld>
            <a:endParaRPr lang="en-US"/>
          </a:p>
        </p:txBody>
      </p:sp>
    </p:spTree>
    <p:extLst>
      <p:ext uri="{BB962C8B-B14F-4D97-AF65-F5344CB8AC3E}">
        <p14:creationId xmlns:p14="http://schemas.microsoft.com/office/powerpoint/2010/main" val="419396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B0EF11-E2A2-C54F-9DB0-FEEDF1DBEC59}" type="datetimeFigureOut">
              <a:rPr lang="en-US" smtClean="0"/>
              <a:t>11/25/12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9EC8B7-8128-8C49-A516-3EC424C66B03}" type="slidenum">
              <a:rPr lang="en-US" smtClean="0"/>
              <a:t>‹#›</a:t>
            </a:fld>
            <a:endParaRPr lang="en-US"/>
          </a:p>
        </p:txBody>
      </p:sp>
    </p:spTree>
    <p:extLst>
      <p:ext uri="{BB962C8B-B14F-4D97-AF65-F5344CB8AC3E}">
        <p14:creationId xmlns:p14="http://schemas.microsoft.com/office/powerpoint/2010/main" val="1561228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0EF11-E2A2-C54F-9DB0-FEEDF1DBEC59}" type="datetimeFigureOut">
              <a:rPr lang="en-US" smtClean="0"/>
              <a:t>11/25/12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9EC8B7-8128-8C49-A516-3EC424C66B03}" type="slidenum">
              <a:rPr lang="en-US" smtClean="0"/>
              <a:t>‹#›</a:t>
            </a:fld>
            <a:endParaRPr lang="en-US"/>
          </a:p>
        </p:txBody>
      </p:sp>
    </p:spTree>
    <p:extLst>
      <p:ext uri="{BB962C8B-B14F-4D97-AF65-F5344CB8AC3E}">
        <p14:creationId xmlns:p14="http://schemas.microsoft.com/office/powerpoint/2010/main" val="365587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0EF11-E2A2-C54F-9DB0-FEEDF1DBEC59}" type="datetimeFigureOut">
              <a:rPr lang="en-US" smtClean="0"/>
              <a:t>11/25/12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EC8B7-8128-8C49-A516-3EC424C66B03}" type="slidenum">
              <a:rPr lang="en-US" smtClean="0"/>
              <a:t>‹#›</a:t>
            </a:fld>
            <a:endParaRPr lang="en-US"/>
          </a:p>
        </p:txBody>
      </p:sp>
    </p:spTree>
    <p:extLst>
      <p:ext uri="{BB962C8B-B14F-4D97-AF65-F5344CB8AC3E}">
        <p14:creationId xmlns:p14="http://schemas.microsoft.com/office/powerpoint/2010/main" val="3361952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0EF11-E2A2-C54F-9DB0-FEEDF1DBEC59}" type="datetimeFigureOut">
              <a:rPr lang="en-US" smtClean="0"/>
              <a:t>11/25/12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EC8B7-8128-8C49-A516-3EC424C66B03}" type="slidenum">
              <a:rPr lang="en-US" smtClean="0"/>
              <a:t>‹#›</a:t>
            </a:fld>
            <a:endParaRPr lang="en-US"/>
          </a:p>
        </p:txBody>
      </p:sp>
    </p:spTree>
    <p:extLst>
      <p:ext uri="{BB962C8B-B14F-4D97-AF65-F5344CB8AC3E}">
        <p14:creationId xmlns:p14="http://schemas.microsoft.com/office/powerpoint/2010/main" val="11120509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0EF11-E2A2-C54F-9DB0-FEEDF1DBEC59}" type="datetimeFigureOut">
              <a:rPr lang="en-US" smtClean="0"/>
              <a:t>11/25/12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EC8B7-8128-8C49-A516-3EC424C66B03}" type="slidenum">
              <a:rPr lang="en-US" smtClean="0"/>
              <a:t>‹#›</a:t>
            </a:fld>
            <a:endParaRPr lang="en-US"/>
          </a:p>
        </p:txBody>
      </p:sp>
    </p:spTree>
    <p:extLst>
      <p:ext uri="{BB962C8B-B14F-4D97-AF65-F5344CB8AC3E}">
        <p14:creationId xmlns:p14="http://schemas.microsoft.com/office/powerpoint/2010/main" val="486499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0.xml"/><Relationship Id="rId4" Type="http://schemas.openxmlformats.org/officeDocument/2006/relationships/slide" Target="slide15.xml"/><Relationship Id="rId5" Type="http://schemas.openxmlformats.org/officeDocument/2006/relationships/slide" Target="slide10.xml"/><Relationship Id="rId6" Type="http://schemas.openxmlformats.org/officeDocument/2006/relationships/slide" Target="slide5.xml"/><Relationship Id="rId1" Type="http://schemas.openxmlformats.org/officeDocument/2006/relationships/slideLayout" Target="../slideLayouts/slideLayout1.xml"/><Relationship Id="rId2"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4" Type="http://schemas.openxmlformats.org/officeDocument/2006/relationships/slide" Target="slide14.xml"/><Relationship Id="rId5" Type="http://schemas.openxmlformats.org/officeDocument/2006/relationships/slide" Target="slide12.xml"/><Relationship Id="rId6" Type="http://schemas.openxmlformats.org/officeDocument/2006/relationships/slide" Target="slide13.xml"/><Relationship Id="rId1" Type="http://schemas.openxmlformats.org/officeDocument/2006/relationships/slideLayout" Target="../slideLayouts/slideLayout1.xml"/><Relationship Id="rId2"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14.xml"/><Relationship Id="rId5" Type="http://schemas.openxmlformats.org/officeDocument/2006/relationships/slide" Target="slide12.xml"/><Relationship Id="rId6" Type="http://schemas.openxmlformats.org/officeDocument/2006/relationships/slide" Target="slide13.xml"/><Relationship Id="rId1" Type="http://schemas.openxmlformats.org/officeDocument/2006/relationships/slideLayout" Target="../slideLayouts/slideLayout1.xml"/><Relationship Id="rId2"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11.xml"/><Relationship Id="rId5" Type="http://schemas.openxmlformats.org/officeDocument/2006/relationships/slide" Target="slide14.xml"/><Relationship Id="rId6" Type="http://schemas.openxmlformats.org/officeDocument/2006/relationships/slide" Target="slide13.xml"/><Relationship Id="rId1" Type="http://schemas.openxmlformats.org/officeDocument/2006/relationships/slideLayout" Target="../slideLayouts/slideLayout1.xml"/><Relationship Id="rId2"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11.xml"/><Relationship Id="rId5" Type="http://schemas.openxmlformats.org/officeDocument/2006/relationships/slide" Target="slide14.xml"/><Relationship Id="rId6" Type="http://schemas.openxmlformats.org/officeDocument/2006/relationships/slide" Target="slide12.xml"/><Relationship Id="rId7"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11.xml"/><Relationship Id="rId5" Type="http://schemas.openxmlformats.org/officeDocument/2006/relationships/slide" Target="slide12.xml"/><Relationship Id="rId6" Type="http://schemas.openxmlformats.org/officeDocument/2006/relationships/slide" Target="slide13.xml"/><Relationship Id="rId1" Type="http://schemas.openxmlformats.org/officeDocument/2006/relationships/slideLayout" Target="../slideLayouts/slideLayout1.xml"/><Relationship Id="rId2" Type="http://schemas.openxmlformats.org/officeDocument/2006/relationships/slide" Target="slide10.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4" Type="http://schemas.openxmlformats.org/officeDocument/2006/relationships/slide" Target="slide19.xml"/><Relationship Id="rId5" Type="http://schemas.openxmlformats.org/officeDocument/2006/relationships/slide" Target="slide17.xml"/><Relationship Id="rId6" Type="http://schemas.openxmlformats.org/officeDocument/2006/relationships/slide" Target="slide18.xml"/><Relationship Id="rId1" Type="http://schemas.openxmlformats.org/officeDocument/2006/relationships/slideLayout" Target="../slideLayouts/slideLayout1.xml"/><Relationship Id="rId2" Type="http://schemas.openxmlformats.org/officeDocument/2006/relationships/slide" Target="slide1.xml"/></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19.xml"/><Relationship Id="rId5" Type="http://schemas.openxmlformats.org/officeDocument/2006/relationships/slide" Target="slide17.xml"/><Relationship Id="rId6" Type="http://schemas.openxmlformats.org/officeDocument/2006/relationships/slide" Target="slide18.xml"/><Relationship Id="rId1" Type="http://schemas.openxmlformats.org/officeDocument/2006/relationships/slideLayout" Target="../slideLayouts/slideLayout1.xml"/><Relationship Id="rId2"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16.xml"/><Relationship Id="rId5" Type="http://schemas.openxmlformats.org/officeDocument/2006/relationships/slide" Target="slide19.xml"/><Relationship Id="rId6" Type="http://schemas.openxmlformats.org/officeDocument/2006/relationships/slide" Target="slide18.xml"/><Relationship Id="rId1" Type="http://schemas.openxmlformats.org/officeDocument/2006/relationships/slideLayout" Target="../slideLayouts/slideLayout1.xml"/><Relationship Id="rId2"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16.xml"/><Relationship Id="rId5" Type="http://schemas.openxmlformats.org/officeDocument/2006/relationships/slide" Target="slide19.xml"/><Relationship Id="rId6" Type="http://schemas.openxmlformats.org/officeDocument/2006/relationships/slide" Target="slide17.xml"/><Relationship Id="rId7"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slide" Target="slide15.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16.xml"/><Relationship Id="rId5" Type="http://schemas.openxmlformats.org/officeDocument/2006/relationships/slide" Target="slide17.xml"/><Relationship Id="rId6" Type="http://schemas.openxmlformats.org/officeDocument/2006/relationships/slide" Target="slide18.xml"/><Relationship Id="rId7" Type="http://schemas.openxmlformats.org/officeDocument/2006/relationships/hyperlink" Target="http://www.youtube.com/watch?v=cLJ1vuUWprA" TargetMode="External"/><Relationship Id="rId1" Type="http://schemas.openxmlformats.org/officeDocument/2006/relationships/slideLayout" Target="../slideLayouts/slideLayout1.xml"/><Relationship Id="rId2" Type="http://schemas.openxmlformats.org/officeDocument/2006/relationships/slide" Target="slide15.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4.xml"/><Relationship Id="rId1" Type="http://schemas.openxmlformats.org/officeDocument/2006/relationships/slideLayout" Target="../slideLayouts/slideLayout1.xml"/><Relationship Id="rId2"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4" Type="http://schemas.openxmlformats.org/officeDocument/2006/relationships/slide" Target="slide24.xml"/><Relationship Id="rId5" Type="http://schemas.openxmlformats.org/officeDocument/2006/relationships/slide" Target="slide22.xml"/><Relationship Id="rId6" Type="http://schemas.openxmlformats.org/officeDocument/2006/relationships/slide" Target="slide23.xml"/><Relationship Id="rId1" Type="http://schemas.openxmlformats.org/officeDocument/2006/relationships/slideLayout" Target="../slideLayouts/slideLayout1.xml"/><Relationship Id="rId2" Type="http://schemas.openxmlformats.org/officeDocument/2006/relationships/slide" Target="slide1.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24.xml"/><Relationship Id="rId5" Type="http://schemas.openxmlformats.org/officeDocument/2006/relationships/slide" Target="slide22.xml"/><Relationship Id="rId6" Type="http://schemas.openxmlformats.org/officeDocument/2006/relationships/slide" Target="slide23.xml"/><Relationship Id="rId1" Type="http://schemas.openxmlformats.org/officeDocument/2006/relationships/slideLayout" Target="../slideLayouts/slideLayout1.xml"/><Relationship Id="rId2"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21.xml"/><Relationship Id="rId5" Type="http://schemas.openxmlformats.org/officeDocument/2006/relationships/slide" Target="slide24.xml"/><Relationship Id="rId6" Type="http://schemas.openxmlformats.org/officeDocument/2006/relationships/slide" Target="slide23.xml"/><Relationship Id="rId1" Type="http://schemas.openxmlformats.org/officeDocument/2006/relationships/slideLayout" Target="../slideLayouts/slideLayout1.xml"/><Relationship Id="rId2"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21.xml"/><Relationship Id="rId5" Type="http://schemas.openxmlformats.org/officeDocument/2006/relationships/slide" Target="slide24.xml"/><Relationship Id="rId6" Type="http://schemas.openxmlformats.org/officeDocument/2006/relationships/slide" Target="slide22.xml"/><Relationship Id="rId7"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slide" Target="slide20.xml"/></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21.xml"/><Relationship Id="rId5" Type="http://schemas.openxmlformats.org/officeDocument/2006/relationships/slide" Target="slide22.xml"/><Relationship Id="rId6" Type="http://schemas.openxmlformats.org/officeDocument/2006/relationships/slide" Target="slide23.xml"/><Relationship Id="rId7" Type="http://schemas.openxmlformats.org/officeDocument/2006/relationships/hyperlink" Target="http://www.youtube.com/watch?v=1WjsqVwWyrI" TargetMode="External"/><Relationship Id="rId1" Type="http://schemas.openxmlformats.org/officeDocument/2006/relationships/slideLayout" Target="../slideLayouts/slideLayout1.xml"/><Relationship Id="rId2" Type="http://schemas.openxmlformats.org/officeDocument/2006/relationships/slide" Target="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2.xml"/><Relationship Id="rId3" Type="http://schemas.openxmlformats.org/officeDocument/2006/relationships/slide" Target="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4" Type="http://schemas.openxmlformats.org/officeDocument/2006/relationships/slide" Target="slide9.xml"/><Relationship Id="rId5" Type="http://schemas.openxmlformats.org/officeDocument/2006/relationships/slide" Target="slide7.xml"/><Relationship Id="rId6" Type="http://schemas.openxmlformats.org/officeDocument/2006/relationships/slide" Target="slide8.xml"/><Relationship Id="rId1" Type="http://schemas.openxmlformats.org/officeDocument/2006/relationships/slideLayout" Target="../slideLayouts/slideLayout1.xml"/><Relationship Id="rId2"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9.xml"/><Relationship Id="rId5" Type="http://schemas.openxmlformats.org/officeDocument/2006/relationships/slide" Target="slide7.xml"/><Relationship Id="rId6" Type="http://schemas.openxmlformats.org/officeDocument/2006/relationships/slide" Target="slide8.xml"/><Relationship Id="rId1" Type="http://schemas.openxmlformats.org/officeDocument/2006/relationships/slideLayout" Target="../slideLayouts/slideLayout1.xml"/><Relationship Id="rId2"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6.xml"/><Relationship Id="rId5" Type="http://schemas.openxmlformats.org/officeDocument/2006/relationships/slide" Target="slide9.xml"/><Relationship Id="rId6" Type="http://schemas.openxmlformats.org/officeDocument/2006/relationships/slide" Target="slide8.xml"/><Relationship Id="rId1" Type="http://schemas.openxmlformats.org/officeDocument/2006/relationships/slideLayout" Target="../slideLayouts/slideLayout1.xml"/><Relationship Id="rId2"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6.xml"/><Relationship Id="rId5" Type="http://schemas.openxmlformats.org/officeDocument/2006/relationships/slide" Target="slide9.xml"/><Relationship Id="rId6" Type="http://schemas.openxmlformats.org/officeDocument/2006/relationships/slide" Target="slide7.xml"/><Relationship Id="rId7"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6.xml"/><Relationship Id="rId5" Type="http://schemas.openxmlformats.org/officeDocument/2006/relationships/slide" Target="slide7.xml"/><Relationship Id="rId6" Type="http://schemas.openxmlformats.org/officeDocument/2006/relationships/slide" Target="slide8.xml"/><Relationship Id="rId1" Type="http://schemas.openxmlformats.org/officeDocument/2006/relationships/slideLayout" Target="../slideLayouts/slideLayout1.xml"/><Relationship Id="rId2"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8670" y="2967335"/>
            <a:ext cx="6806671"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rPr>
              <a:t>French Revolution Unit</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5" name="Rectangle 4"/>
          <p:cNvSpPr>
            <a:spLocks/>
          </p:cNvSpPr>
          <p:nvPr/>
        </p:nvSpPr>
        <p:spPr>
          <a:xfrm>
            <a:off x="3148275" y="5746751"/>
            <a:ext cx="2931849"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rPr>
              <a:t>Miss Skie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7" name="Rectangle 6"/>
          <p:cNvSpPr/>
          <p:nvPr/>
        </p:nvSpPr>
        <p:spPr>
          <a:xfrm>
            <a:off x="3772291" y="14585"/>
            <a:ext cx="159941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2" action="ppaction://hlinksldjump"/>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8" name="Rectangle 7"/>
          <p:cNvSpPr/>
          <p:nvPr/>
        </p:nvSpPr>
        <p:spPr>
          <a:xfrm>
            <a:off x="7021491" y="-3647"/>
            <a:ext cx="2122509" cy="1754327"/>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3" action="ppaction://hlinksldjump"/>
              </a:rPr>
              <a:t>Lesson</a:t>
            </a:r>
          </a:p>
          <a:p>
            <a:pPr algn="ctr"/>
            <a:r>
              <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3" action="ppaction://hlinksldjump"/>
              </a:rPr>
              <a:t>4</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9" name="Rectangle 8"/>
          <p:cNvSpPr/>
          <p:nvPr/>
        </p:nvSpPr>
        <p:spPr>
          <a:xfrm>
            <a:off x="7021491" y="5103673"/>
            <a:ext cx="2122509" cy="1754327"/>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4" action="ppaction://hlinksldjump"/>
              </a:rPr>
              <a:t>Lesson </a:t>
            </a:r>
          </a:p>
          <a:p>
            <a:pPr algn="ctr"/>
            <a:r>
              <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4" action="ppaction://hlinksldjump"/>
              </a:rPr>
              <a:t>3</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10" name="Rectangle 9"/>
          <p:cNvSpPr/>
          <p:nvPr/>
        </p:nvSpPr>
        <p:spPr>
          <a:xfrm>
            <a:off x="0" y="5150009"/>
            <a:ext cx="2122509" cy="1754327"/>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5" action="ppaction://hlinksldjump"/>
              </a:rPr>
              <a:t>Lesson</a:t>
            </a:r>
          </a:p>
          <a:p>
            <a:pPr algn="ctr"/>
            <a:r>
              <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5" action="ppaction://hlinksldjump"/>
              </a:rPr>
              <a:t>2</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11" name="Rectangle 10"/>
          <p:cNvSpPr/>
          <p:nvPr/>
        </p:nvSpPr>
        <p:spPr>
          <a:xfrm>
            <a:off x="0" y="14585"/>
            <a:ext cx="2381250" cy="1745183"/>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6" action="ppaction://hlinksldjump"/>
              </a:rPr>
              <a:t>Lesson</a:t>
            </a:r>
          </a:p>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6" action="ppaction://hlinksldjump"/>
              </a:rPr>
              <a:t>1</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539877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6979" y="2967335"/>
            <a:ext cx="263004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rPr>
              <a:t>Lesson 2</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3" name="Rectangle 2"/>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2"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4" name="Rectangle 3"/>
          <p:cNvSpPr/>
          <p:nvPr/>
        </p:nvSpPr>
        <p:spPr>
          <a:xfrm>
            <a:off x="7465209" y="46335"/>
            <a:ext cx="15994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hlinkClick r:id="rId3" action="ppaction://hlinksldjump"/>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sp>
        <p:nvSpPr>
          <p:cNvPr id="5" name="Rectangle 4"/>
          <p:cNvSpPr/>
          <p:nvPr/>
        </p:nvSpPr>
        <p:spPr>
          <a:xfrm>
            <a:off x="152869" y="46335"/>
            <a:ext cx="310411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hlinkClick r:id="rId4" action="ppaction://hlinksldjump"/>
              </a:rPr>
              <a:t>Resources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6" name="Rectangle 5"/>
          <p:cNvSpPr/>
          <p:nvPr/>
        </p:nvSpPr>
        <p:spPr>
          <a:xfrm>
            <a:off x="6070998" y="5793085"/>
            <a:ext cx="30730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hlinkClick r:id="rId5" action="ppaction://hlinksldjump"/>
              </a:rPr>
              <a:t>Standards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7" name="Rectangle 6"/>
          <p:cNvSpPr/>
          <p:nvPr/>
        </p:nvSpPr>
        <p:spPr>
          <a:xfrm>
            <a:off x="2537594" y="5807670"/>
            <a:ext cx="31480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hlinkClick r:id="rId6" action="ppaction://hlinksldjump"/>
              </a:rPr>
              <a:t>Procedure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05610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sldjump"/>
          </p:cNvPr>
          <p:cNvSpPr/>
          <p:nvPr/>
        </p:nvSpPr>
        <p:spPr>
          <a:xfrm>
            <a:off x="6336729" y="93960"/>
            <a:ext cx="263004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2" action="ppaction://hlinksldjump"/>
              </a:rPr>
              <a:t>Lesson 2</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3" name="Rectangle 2"/>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3"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4" name="Rectangle 3"/>
          <p:cNvSpPr/>
          <p:nvPr/>
        </p:nvSpPr>
        <p:spPr>
          <a:xfrm>
            <a:off x="3749104" y="969665"/>
            <a:ext cx="15994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sp>
        <p:nvSpPr>
          <p:cNvPr id="5" name="Rectangle 4"/>
          <p:cNvSpPr/>
          <p:nvPr/>
        </p:nvSpPr>
        <p:spPr>
          <a:xfrm>
            <a:off x="152869" y="46335"/>
            <a:ext cx="310411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hlinkClick r:id="rId4" action="ppaction://hlinksldjump"/>
              </a:rPr>
              <a:t>Resources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6" name="Rectangle 5"/>
          <p:cNvSpPr/>
          <p:nvPr/>
        </p:nvSpPr>
        <p:spPr>
          <a:xfrm>
            <a:off x="6070998" y="5793085"/>
            <a:ext cx="30730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hlinkClick r:id="rId5" action="ppaction://hlinksldjump"/>
              </a:rPr>
              <a:t>Standards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7" name="Rectangle 6"/>
          <p:cNvSpPr/>
          <p:nvPr/>
        </p:nvSpPr>
        <p:spPr>
          <a:xfrm>
            <a:off x="2537594" y="5807670"/>
            <a:ext cx="31480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hlinkClick r:id="rId6" action="ppaction://hlinksldjump"/>
              </a:rPr>
              <a:t>Procedure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endParaRPr>
          </a:p>
        </p:txBody>
      </p:sp>
      <p:sp>
        <p:nvSpPr>
          <p:cNvPr id="8" name="TextBox 7"/>
          <p:cNvSpPr txBox="1"/>
          <p:nvPr/>
        </p:nvSpPr>
        <p:spPr>
          <a:xfrm>
            <a:off x="1143000" y="3032125"/>
            <a:ext cx="6921500" cy="923330"/>
          </a:xfrm>
          <a:prstGeom prst="rect">
            <a:avLst/>
          </a:prstGeom>
          <a:noFill/>
        </p:spPr>
        <p:txBody>
          <a:bodyPr wrap="square" rtlCol="0">
            <a:spAutoFit/>
          </a:bodyPr>
          <a:lstStyle/>
          <a:p>
            <a:r>
              <a:rPr lang="en-US" dirty="0"/>
              <a:t>The students will focus on the Bastille, and the mighty fortress that it was.  They will also focus on how this event changed the course of the revolution</a:t>
            </a:r>
            <a:r>
              <a:rPr lang="en-US" dirty="0" smtClean="0"/>
              <a:t>.</a:t>
            </a:r>
            <a:endParaRPr lang="en-US" dirty="0"/>
          </a:p>
        </p:txBody>
      </p:sp>
    </p:spTree>
    <p:extLst>
      <p:ext uri="{BB962C8B-B14F-4D97-AF65-F5344CB8AC3E}">
        <p14:creationId xmlns:p14="http://schemas.microsoft.com/office/powerpoint/2010/main" val="198541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3953" y="5806380"/>
            <a:ext cx="263004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2" action="ppaction://hlinksldjump"/>
              </a:rPr>
              <a:t>Lesson 2</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3" name="Rectangle 2"/>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3"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4" name="Rectangle 3"/>
          <p:cNvSpPr/>
          <p:nvPr/>
        </p:nvSpPr>
        <p:spPr>
          <a:xfrm>
            <a:off x="7465209" y="46335"/>
            <a:ext cx="15994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hlinkClick r:id="rId4" action="ppaction://hlinksldjump"/>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sp>
        <p:nvSpPr>
          <p:cNvPr id="5" name="Rectangle 4"/>
          <p:cNvSpPr/>
          <p:nvPr/>
        </p:nvSpPr>
        <p:spPr>
          <a:xfrm>
            <a:off x="152869" y="46335"/>
            <a:ext cx="310411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hlinkClick r:id="rId5" action="ppaction://hlinksldjump"/>
              </a:rPr>
              <a:t>Resources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6" name="Rectangle 5"/>
          <p:cNvSpPr/>
          <p:nvPr/>
        </p:nvSpPr>
        <p:spPr>
          <a:xfrm>
            <a:off x="3744121" y="93960"/>
            <a:ext cx="30730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rPr>
              <a:t>Standards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7" name="Rectangle 6"/>
          <p:cNvSpPr/>
          <p:nvPr/>
        </p:nvSpPr>
        <p:spPr>
          <a:xfrm>
            <a:off x="2537594" y="5807670"/>
            <a:ext cx="31480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hlinkClick r:id="rId6" action="ppaction://hlinksldjump"/>
              </a:rPr>
              <a:t>Procedure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endParaRPr>
          </a:p>
        </p:txBody>
      </p:sp>
      <p:sp>
        <p:nvSpPr>
          <p:cNvPr id="8" name="TextBox 7"/>
          <p:cNvSpPr txBox="1"/>
          <p:nvPr/>
        </p:nvSpPr>
        <p:spPr>
          <a:xfrm>
            <a:off x="603250" y="1180980"/>
            <a:ext cx="7683500" cy="4801315"/>
          </a:xfrm>
          <a:prstGeom prst="rect">
            <a:avLst/>
          </a:prstGeom>
          <a:noFill/>
        </p:spPr>
        <p:txBody>
          <a:bodyPr wrap="square" rtlCol="0">
            <a:spAutoFit/>
          </a:bodyPr>
          <a:lstStyle/>
          <a:p>
            <a:r>
              <a:rPr lang="en-US" dirty="0"/>
              <a:t>State – Illinois Learning Standards</a:t>
            </a:r>
          </a:p>
          <a:p>
            <a:r>
              <a:rPr lang="en-US" i="1" dirty="0"/>
              <a:t>	16.A.4a Analyze and report historical events to determine cause and effect relationships.</a:t>
            </a:r>
            <a:endParaRPr lang="en-US" dirty="0"/>
          </a:p>
          <a:p>
            <a:r>
              <a:rPr lang="en-US" i="1" dirty="0"/>
              <a:t>	16.A.4b Compare competing historical interpretations of an event,</a:t>
            </a:r>
            <a:endParaRPr lang="en-US" dirty="0"/>
          </a:p>
          <a:p>
            <a:r>
              <a:rPr lang="en-US" i="1" dirty="0"/>
              <a:t>16.D.5 Analyze the relationship between an issue in world social history and the related aspects of political, economic and environmental history</a:t>
            </a:r>
            <a:endParaRPr lang="en-US" dirty="0"/>
          </a:p>
          <a:p>
            <a:r>
              <a:rPr lang="en-US" i="1" dirty="0"/>
              <a:t> </a:t>
            </a:r>
            <a:endParaRPr lang="en-US" dirty="0"/>
          </a:p>
          <a:p>
            <a:r>
              <a:rPr lang="en-US" dirty="0"/>
              <a:t>National – National Council for the Social Studies Standards</a:t>
            </a:r>
          </a:p>
          <a:p>
            <a:pPr lvl="0"/>
            <a:r>
              <a:rPr lang="en-US" i="1" dirty="0"/>
              <a:t>Power, Authority and Governance – Political Science</a:t>
            </a:r>
            <a:endParaRPr lang="en-US" dirty="0"/>
          </a:p>
          <a:p>
            <a:r>
              <a:rPr lang="en-US" i="1" dirty="0"/>
              <a:t> </a:t>
            </a:r>
            <a:endParaRPr lang="en-US" dirty="0"/>
          </a:p>
          <a:p>
            <a:r>
              <a:rPr lang="en-US" dirty="0"/>
              <a:t>National – National Standards for History</a:t>
            </a:r>
          </a:p>
          <a:p>
            <a:pPr lvl="0"/>
            <a:r>
              <a:rPr lang="en-US" i="1" dirty="0"/>
              <a:t>NCSS – 2.1.b – enable learners to develop historical comprehension in order that they might reconstruct the literal meaning of a historical passage, identify the central questions addressed in historical narrative, draw upon data in historical maps, charts, and other graphic organizers and draw upon visual, literacy or musical sources</a:t>
            </a:r>
            <a:endParaRPr lang="en-US" dirty="0"/>
          </a:p>
          <a:p>
            <a:endParaRPr lang="en-US" dirty="0"/>
          </a:p>
        </p:txBody>
      </p:sp>
    </p:spTree>
    <p:extLst>
      <p:ext uri="{BB962C8B-B14F-4D97-AF65-F5344CB8AC3E}">
        <p14:creationId xmlns:p14="http://schemas.microsoft.com/office/powerpoint/2010/main" val="531954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9479" y="5793085"/>
            <a:ext cx="263004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2" action="ppaction://hlinksldjump"/>
              </a:rPr>
              <a:t>Lesson 2</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3" name="Rectangle 2"/>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3"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4" name="Rectangle 3"/>
          <p:cNvSpPr/>
          <p:nvPr/>
        </p:nvSpPr>
        <p:spPr>
          <a:xfrm>
            <a:off x="7465209" y="46335"/>
            <a:ext cx="15994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hlinkClick r:id="rId4" action="ppaction://hlinksldjump"/>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sp>
        <p:nvSpPr>
          <p:cNvPr id="5" name="Rectangle 4"/>
          <p:cNvSpPr/>
          <p:nvPr/>
        </p:nvSpPr>
        <p:spPr>
          <a:xfrm>
            <a:off x="152869" y="46335"/>
            <a:ext cx="310411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hlinkClick r:id="rId5" action="ppaction://hlinksldjump"/>
              </a:rPr>
              <a:t>Resources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6" name="Rectangle 5"/>
          <p:cNvSpPr/>
          <p:nvPr/>
        </p:nvSpPr>
        <p:spPr>
          <a:xfrm>
            <a:off x="6070998" y="5793085"/>
            <a:ext cx="30730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hlinkClick r:id="rId6" action="ppaction://hlinksldjump"/>
              </a:rPr>
              <a:t>Standards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7" name="Rectangle 6"/>
          <p:cNvSpPr/>
          <p:nvPr/>
        </p:nvSpPr>
        <p:spPr>
          <a:xfrm>
            <a:off x="2922931" y="1426170"/>
            <a:ext cx="31480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rPr>
              <a:t>Procedure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endParaRPr>
          </a:p>
        </p:txBody>
      </p:sp>
      <p:pic>
        <p:nvPicPr>
          <p:cNvPr id="8" name="Picture 7"/>
          <p:cNvPicPr>
            <a:picLocks noChangeAspect="1"/>
          </p:cNvPicPr>
          <p:nvPr/>
        </p:nvPicPr>
        <p:blipFill>
          <a:blip r:embed="rId7"/>
          <a:stretch>
            <a:fillRect/>
          </a:stretch>
        </p:blipFill>
        <p:spPr>
          <a:xfrm>
            <a:off x="2364250" y="2616200"/>
            <a:ext cx="4398500" cy="2940050"/>
          </a:xfrm>
          <a:prstGeom prst="rect">
            <a:avLst/>
          </a:prstGeom>
        </p:spPr>
      </p:pic>
    </p:spTree>
    <p:extLst>
      <p:ext uri="{BB962C8B-B14F-4D97-AF65-F5344CB8AC3E}">
        <p14:creationId xmlns:p14="http://schemas.microsoft.com/office/powerpoint/2010/main" val="1391030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229" y="60920"/>
            <a:ext cx="263004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2" action="ppaction://hlinksldjump"/>
              </a:rPr>
              <a:t>Lesson 2</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3" name="Rectangle 2"/>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3"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4" name="Rectangle 3"/>
          <p:cNvSpPr/>
          <p:nvPr/>
        </p:nvSpPr>
        <p:spPr>
          <a:xfrm>
            <a:off x="7465209" y="46335"/>
            <a:ext cx="15994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hlinkClick r:id="rId4" action="ppaction://hlinksldjump"/>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sp>
        <p:nvSpPr>
          <p:cNvPr id="5" name="Rectangle 4"/>
          <p:cNvSpPr/>
          <p:nvPr/>
        </p:nvSpPr>
        <p:spPr>
          <a:xfrm>
            <a:off x="3256979" y="984250"/>
            <a:ext cx="310411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rPr>
              <a:t>Resources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6" name="Rectangle 5"/>
          <p:cNvSpPr/>
          <p:nvPr/>
        </p:nvSpPr>
        <p:spPr>
          <a:xfrm>
            <a:off x="6070998" y="5793085"/>
            <a:ext cx="30730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hlinkClick r:id="rId5" action="ppaction://hlinksldjump"/>
              </a:rPr>
              <a:t>Standards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7" name="Rectangle 6"/>
          <p:cNvSpPr/>
          <p:nvPr/>
        </p:nvSpPr>
        <p:spPr>
          <a:xfrm>
            <a:off x="2537594" y="5807670"/>
            <a:ext cx="31480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hlinkClick r:id="rId6" action="ppaction://hlinksldjump"/>
              </a:rPr>
              <a:t>Procedure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endParaRPr>
          </a:p>
        </p:txBody>
      </p:sp>
      <p:sp>
        <p:nvSpPr>
          <p:cNvPr id="8" name="TextBox 7"/>
          <p:cNvSpPr txBox="1"/>
          <p:nvPr/>
        </p:nvSpPr>
        <p:spPr>
          <a:xfrm>
            <a:off x="746125" y="2365375"/>
            <a:ext cx="7794625" cy="2862323"/>
          </a:xfrm>
          <a:prstGeom prst="rect">
            <a:avLst/>
          </a:prstGeom>
          <a:noFill/>
        </p:spPr>
        <p:txBody>
          <a:bodyPr wrap="square" rtlCol="0">
            <a:spAutoFit/>
          </a:bodyPr>
          <a:lstStyle/>
          <a:p>
            <a:r>
              <a:rPr lang="en-US" dirty="0" smtClean="0"/>
              <a:t>Picture of the Bastille</a:t>
            </a:r>
          </a:p>
          <a:p>
            <a:endParaRPr lang="en-US" dirty="0"/>
          </a:p>
          <a:p>
            <a:r>
              <a:rPr lang="en-US" dirty="0" smtClean="0"/>
              <a:t>Traditional War Music</a:t>
            </a:r>
          </a:p>
          <a:p>
            <a:endParaRPr lang="en-US" dirty="0"/>
          </a:p>
          <a:p>
            <a:r>
              <a:rPr lang="en-US" dirty="0" smtClean="0"/>
              <a:t>Diary Prompt: </a:t>
            </a:r>
            <a:r>
              <a:rPr lang="en-US" dirty="0"/>
              <a:t>You are a woman who is planning to storm the Bastille.  Will you follow through with it?  Why or why not?  What are you seeing, smelling, hearing, tasting and feeling as the Bastille is stormed?  Give as many details as possible and add your personality.</a:t>
            </a:r>
          </a:p>
          <a:p>
            <a:endParaRPr lang="en-US" dirty="0" smtClean="0"/>
          </a:p>
          <a:p>
            <a:r>
              <a:rPr lang="en-US" dirty="0" smtClean="0"/>
              <a:t>Speech by Robespierre</a:t>
            </a:r>
            <a:endParaRPr lang="en-US" dirty="0"/>
          </a:p>
        </p:txBody>
      </p:sp>
    </p:spTree>
    <p:extLst>
      <p:ext uri="{BB962C8B-B14F-4D97-AF65-F5344CB8AC3E}">
        <p14:creationId xmlns:p14="http://schemas.microsoft.com/office/powerpoint/2010/main" val="400824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6979" y="2967335"/>
            <a:ext cx="263004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rPr>
              <a:t>Lesson 3</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3" name="Rectangle 2"/>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2"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4" name="Rectangle 3"/>
          <p:cNvSpPr/>
          <p:nvPr/>
        </p:nvSpPr>
        <p:spPr>
          <a:xfrm>
            <a:off x="7465209" y="46335"/>
            <a:ext cx="15994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hlinkClick r:id="rId3" action="ppaction://hlinksldjump"/>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sp>
        <p:nvSpPr>
          <p:cNvPr id="5" name="Rectangle 4"/>
          <p:cNvSpPr/>
          <p:nvPr/>
        </p:nvSpPr>
        <p:spPr>
          <a:xfrm>
            <a:off x="152869" y="46335"/>
            <a:ext cx="310411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hlinkClick r:id="rId4" action="ppaction://hlinksldjump"/>
              </a:rPr>
              <a:t>Resources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6" name="Rectangle 5"/>
          <p:cNvSpPr/>
          <p:nvPr/>
        </p:nvSpPr>
        <p:spPr>
          <a:xfrm>
            <a:off x="6070998" y="5793085"/>
            <a:ext cx="30730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hlinkClick r:id="rId5" action="ppaction://hlinksldjump"/>
              </a:rPr>
              <a:t>Standards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7" name="Rectangle 6"/>
          <p:cNvSpPr/>
          <p:nvPr/>
        </p:nvSpPr>
        <p:spPr>
          <a:xfrm>
            <a:off x="2537594" y="5807670"/>
            <a:ext cx="31480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hlinkClick r:id="rId6" action="ppaction://hlinksldjump"/>
              </a:rPr>
              <a:t>Procedure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05610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6729" y="93960"/>
            <a:ext cx="263004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2" action="ppaction://hlinksldjump"/>
              </a:rPr>
              <a:t>Lesson 3</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3" name="Rectangle 2"/>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3"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4" name="Rectangle 3"/>
          <p:cNvSpPr/>
          <p:nvPr/>
        </p:nvSpPr>
        <p:spPr>
          <a:xfrm>
            <a:off x="3891979" y="1047750"/>
            <a:ext cx="15994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sp>
        <p:nvSpPr>
          <p:cNvPr id="5" name="Rectangle 4"/>
          <p:cNvSpPr/>
          <p:nvPr/>
        </p:nvSpPr>
        <p:spPr>
          <a:xfrm>
            <a:off x="152869" y="46335"/>
            <a:ext cx="310411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hlinkClick r:id="rId4" action="ppaction://hlinksldjump"/>
              </a:rPr>
              <a:t>Resources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6" name="Rectangle 5"/>
          <p:cNvSpPr/>
          <p:nvPr/>
        </p:nvSpPr>
        <p:spPr>
          <a:xfrm>
            <a:off x="6070998" y="5793085"/>
            <a:ext cx="30730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hlinkClick r:id="rId5" action="ppaction://hlinksldjump"/>
              </a:rPr>
              <a:t>Standards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7" name="Rectangle 6"/>
          <p:cNvSpPr/>
          <p:nvPr/>
        </p:nvSpPr>
        <p:spPr>
          <a:xfrm>
            <a:off x="2537594" y="5807670"/>
            <a:ext cx="31480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hlinkClick r:id="rId6" action="ppaction://hlinksldjump"/>
              </a:rPr>
              <a:t>Procedure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endParaRPr>
          </a:p>
        </p:txBody>
      </p:sp>
      <p:sp>
        <p:nvSpPr>
          <p:cNvPr id="9" name="TextBox 8"/>
          <p:cNvSpPr txBox="1"/>
          <p:nvPr/>
        </p:nvSpPr>
        <p:spPr>
          <a:xfrm>
            <a:off x="1063625" y="2460625"/>
            <a:ext cx="6826250" cy="1477328"/>
          </a:xfrm>
          <a:prstGeom prst="rect">
            <a:avLst/>
          </a:prstGeom>
          <a:noFill/>
        </p:spPr>
        <p:txBody>
          <a:bodyPr wrap="square" rtlCol="0">
            <a:spAutoFit/>
          </a:bodyPr>
          <a:lstStyle/>
          <a:p>
            <a:r>
              <a:rPr lang="en-US" dirty="0"/>
              <a:t>After focusing on what started the French Revolution, the students will study the woman who supposedly brought down the French Monarchy.  The students will focus on why she came to France, how old she was at the time of the Revolution, and if she truly said “Let them eat cake”.</a:t>
            </a:r>
            <a:r>
              <a:rPr lang="en-US" dirty="0" smtClean="0">
                <a:effectLst/>
              </a:rPr>
              <a:t> </a:t>
            </a:r>
            <a:endParaRPr lang="en-US" dirty="0"/>
          </a:p>
        </p:txBody>
      </p:sp>
    </p:spTree>
    <p:extLst>
      <p:ext uri="{BB962C8B-B14F-4D97-AF65-F5344CB8AC3E}">
        <p14:creationId xmlns:p14="http://schemas.microsoft.com/office/powerpoint/2010/main" val="198541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3953" y="5806380"/>
            <a:ext cx="263004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2" action="ppaction://hlinksldjump"/>
              </a:rPr>
              <a:t>Lesson 3</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3" name="Rectangle 2">
            <a:hlinkClick r:id="rId3" action="ppaction://hlinksldjump"/>
          </p:cNvPr>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3"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4" name="Rectangle 3"/>
          <p:cNvSpPr/>
          <p:nvPr/>
        </p:nvSpPr>
        <p:spPr>
          <a:xfrm>
            <a:off x="7465209" y="46335"/>
            <a:ext cx="15994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hlinkClick r:id="rId4" action="ppaction://hlinksldjump"/>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sp>
        <p:nvSpPr>
          <p:cNvPr id="5" name="Rectangle 4"/>
          <p:cNvSpPr/>
          <p:nvPr/>
        </p:nvSpPr>
        <p:spPr>
          <a:xfrm>
            <a:off x="152869" y="46335"/>
            <a:ext cx="310411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hlinkClick r:id="rId5" action="ppaction://hlinksldjump"/>
              </a:rPr>
              <a:t>Resources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6" name="Rectangle 5"/>
          <p:cNvSpPr/>
          <p:nvPr/>
        </p:nvSpPr>
        <p:spPr>
          <a:xfrm>
            <a:off x="3902871" y="60920"/>
            <a:ext cx="30730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rPr>
              <a:t>Standards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7" name="Rectangle 6"/>
          <p:cNvSpPr/>
          <p:nvPr/>
        </p:nvSpPr>
        <p:spPr>
          <a:xfrm>
            <a:off x="2537594" y="5807670"/>
            <a:ext cx="31480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hlinkClick r:id="rId6" action="ppaction://hlinksldjump"/>
              </a:rPr>
              <a:t>Procedure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endParaRPr>
          </a:p>
        </p:txBody>
      </p:sp>
      <p:sp>
        <p:nvSpPr>
          <p:cNvPr id="8" name="TextBox 7"/>
          <p:cNvSpPr txBox="1"/>
          <p:nvPr/>
        </p:nvSpPr>
        <p:spPr>
          <a:xfrm>
            <a:off x="460375" y="1410354"/>
            <a:ext cx="7921625" cy="4524316"/>
          </a:xfrm>
          <a:prstGeom prst="rect">
            <a:avLst/>
          </a:prstGeom>
          <a:noFill/>
        </p:spPr>
        <p:txBody>
          <a:bodyPr wrap="square" rtlCol="0">
            <a:spAutoFit/>
          </a:bodyPr>
          <a:lstStyle/>
          <a:p>
            <a:r>
              <a:rPr lang="en-US" dirty="0"/>
              <a:t>State – Illinois Learning Standards</a:t>
            </a:r>
          </a:p>
          <a:p>
            <a:r>
              <a:rPr lang="en-US" i="1" dirty="0"/>
              <a:t>	16.A.4a Analyze and report historical events to determine cause and effect relationships.</a:t>
            </a:r>
            <a:endParaRPr lang="en-US" dirty="0"/>
          </a:p>
          <a:p>
            <a:r>
              <a:rPr lang="en-US" i="1" dirty="0"/>
              <a:t>	16.A.4b Compare competing historical interpretations of an event,</a:t>
            </a:r>
            <a:endParaRPr lang="en-US" dirty="0"/>
          </a:p>
          <a:p>
            <a:r>
              <a:rPr lang="en-US" i="1" dirty="0"/>
              <a:t>16.D.5 Analyze the relationship between an issue in world social history and the related aspects of political, economic and environmental history</a:t>
            </a:r>
            <a:endParaRPr lang="en-US" dirty="0"/>
          </a:p>
          <a:p>
            <a:r>
              <a:rPr lang="en-US" i="1" dirty="0"/>
              <a:t> </a:t>
            </a:r>
            <a:endParaRPr lang="en-US" dirty="0"/>
          </a:p>
          <a:p>
            <a:r>
              <a:rPr lang="en-US" dirty="0"/>
              <a:t>National – National Council for the Social Studies Standards</a:t>
            </a:r>
          </a:p>
          <a:p>
            <a:pPr lvl="0"/>
            <a:r>
              <a:rPr lang="en-US" i="1" dirty="0"/>
              <a:t>Power, Authority and Governance – Political Science</a:t>
            </a:r>
            <a:endParaRPr lang="en-US" dirty="0"/>
          </a:p>
          <a:p>
            <a:r>
              <a:rPr lang="en-US" i="1" dirty="0"/>
              <a:t> </a:t>
            </a:r>
            <a:endParaRPr lang="en-US" dirty="0"/>
          </a:p>
          <a:p>
            <a:r>
              <a:rPr lang="en-US" dirty="0"/>
              <a:t>National – National Standards for History</a:t>
            </a:r>
          </a:p>
          <a:p>
            <a:r>
              <a:rPr lang="en-US" i="1" dirty="0"/>
              <a:t>NCSS – 2.1.b – enable learners to develop historical comprehension in order that they might reconstruct the literal meaning of a historical passage, identify the central questions addressed in historical narrative, draw upon data in historical maps, charts, and other graphic organizers and draw upon visual, literacy or musical sources</a:t>
            </a:r>
            <a:r>
              <a:rPr lang="en-US" dirty="0" smtClean="0">
                <a:effectLst/>
              </a:rPr>
              <a:t> </a:t>
            </a:r>
            <a:endParaRPr lang="en-US" dirty="0"/>
          </a:p>
        </p:txBody>
      </p:sp>
    </p:spTree>
    <p:extLst>
      <p:ext uri="{BB962C8B-B14F-4D97-AF65-F5344CB8AC3E}">
        <p14:creationId xmlns:p14="http://schemas.microsoft.com/office/powerpoint/2010/main" val="531954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9479" y="5793085"/>
            <a:ext cx="263004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2" action="ppaction://hlinksldjump"/>
              </a:rPr>
              <a:t>Lesson 3</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3" name="Rectangle 2"/>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3"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4" name="Rectangle 3"/>
          <p:cNvSpPr/>
          <p:nvPr/>
        </p:nvSpPr>
        <p:spPr>
          <a:xfrm>
            <a:off x="7465209" y="46335"/>
            <a:ext cx="15994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hlinkClick r:id="rId4" action="ppaction://hlinksldjump"/>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sp>
        <p:nvSpPr>
          <p:cNvPr id="5" name="Rectangle 4"/>
          <p:cNvSpPr/>
          <p:nvPr/>
        </p:nvSpPr>
        <p:spPr>
          <a:xfrm>
            <a:off x="152869" y="46335"/>
            <a:ext cx="310411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hlinkClick r:id="rId5" action="ppaction://hlinksldjump"/>
              </a:rPr>
              <a:t>Resources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6" name="Rectangle 5"/>
          <p:cNvSpPr/>
          <p:nvPr/>
        </p:nvSpPr>
        <p:spPr>
          <a:xfrm>
            <a:off x="6070998" y="5793085"/>
            <a:ext cx="30730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hlinkClick r:id="rId6" action="ppaction://hlinksldjump"/>
              </a:rPr>
              <a:t>Standards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7" name="Rectangle 6"/>
          <p:cNvSpPr/>
          <p:nvPr/>
        </p:nvSpPr>
        <p:spPr>
          <a:xfrm>
            <a:off x="3049931" y="1426170"/>
            <a:ext cx="31480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rPr>
              <a:t>Procedure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endParaRPr>
          </a:p>
        </p:txBody>
      </p:sp>
      <p:pic>
        <p:nvPicPr>
          <p:cNvPr id="9" name="Picture 8"/>
          <p:cNvPicPr>
            <a:picLocks noChangeAspect="1"/>
          </p:cNvPicPr>
          <p:nvPr/>
        </p:nvPicPr>
        <p:blipFill>
          <a:blip r:embed="rId7"/>
          <a:stretch>
            <a:fillRect/>
          </a:stretch>
        </p:blipFill>
        <p:spPr>
          <a:xfrm>
            <a:off x="2553314" y="2508250"/>
            <a:ext cx="4047511" cy="3049885"/>
          </a:xfrm>
          <a:prstGeom prst="rect">
            <a:avLst/>
          </a:prstGeom>
        </p:spPr>
      </p:pic>
    </p:spTree>
    <p:extLst>
      <p:ext uri="{BB962C8B-B14F-4D97-AF65-F5344CB8AC3E}">
        <p14:creationId xmlns:p14="http://schemas.microsoft.com/office/powerpoint/2010/main" val="1391030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229" y="60920"/>
            <a:ext cx="263004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2" action="ppaction://hlinksldjump"/>
              </a:rPr>
              <a:t>Lesson 3</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3" name="Rectangle 2"/>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3"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4" name="Rectangle 3"/>
          <p:cNvSpPr/>
          <p:nvPr/>
        </p:nvSpPr>
        <p:spPr>
          <a:xfrm>
            <a:off x="7465209" y="46335"/>
            <a:ext cx="15994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hlinkClick r:id="rId4" action="ppaction://hlinksldjump"/>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sp>
        <p:nvSpPr>
          <p:cNvPr id="5" name="Rectangle 4"/>
          <p:cNvSpPr/>
          <p:nvPr/>
        </p:nvSpPr>
        <p:spPr>
          <a:xfrm>
            <a:off x="3256979" y="1173460"/>
            <a:ext cx="310411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rPr>
              <a:t>Resources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6" name="Rectangle 5"/>
          <p:cNvSpPr/>
          <p:nvPr/>
        </p:nvSpPr>
        <p:spPr>
          <a:xfrm>
            <a:off x="6070998" y="5793085"/>
            <a:ext cx="30730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hlinkClick r:id="rId5" action="ppaction://hlinksldjump"/>
              </a:rPr>
              <a:t>Standards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7" name="Rectangle 6"/>
          <p:cNvSpPr/>
          <p:nvPr/>
        </p:nvSpPr>
        <p:spPr>
          <a:xfrm>
            <a:off x="2537594" y="5807670"/>
            <a:ext cx="31480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hlinkClick r:id="rId6" action="ppaction://hlinksldjump"/>
              </a:rPr>
              <a:t>Procedure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endParaRPr>
          </a:p>
        </p:txBody>
      </p:sp>
      <p:sp>
        <p:nvSpPr>
          <p:cNvPr id="9" name="TextBox 8"/>
          <p:cNvSpPr txBox="1"/>
          <p:nvPr/>
        </p:nvSpPr>
        <p:spPr>
          <a:xfrm>
            <a:off x="825500" y="2238375"/>
            <a:ext cx="7445375" cy="2308324"/>
          </a:xfrm>
          <a:prstGeom prst="rect">
            <a:avLst/>
          </a:prstGeom>
          <a:noFill/>
        </p:spPr>
        <p:txBody>
          <a:bodyPr wrap="square" rtlCol="0">
            <a:spAutoFit/>
          </a:bodyPr>
          <a:lstStyle/>
          <a:p>
            <a:r>
              <a:rPr lang="en-US" dirty="0" smtClean="0"/>
              <a:t>Revolution Timeline</a:t>
            </a:r>
          </a:p>
          <a:p>
            <a:endParaRPr lang="en-US" dirty="0"/>
          </a:p>
          <a:p>
            <a:r>
              <a:rPr lang="en-US" dirty="0" smtClean="0"/>
              <a:t>Marie Antoinette Timeline</a:t>
            </a:r>
          </a:p>
          <a:p>
            <a:endParaRPr lang="en-US" dirty="0"/>
          </a:p>
          <a:p>
            <a:r>
              <a:rPr lang="en-US" dirty="0" smtClean="0"/>
              <a:t>Portrait of Marie Antoinette with her Children</a:t>
            </a:r>
          </a:p>
          <a:p>
            <a:endParaRPr lang="en-US" dirty="0"/>
          </a:p>
          <a:p>
            <a:r>
              <a:rPr lang="en-US" dirty="0" smtClean="0"/>
              <a:t>Link to Video of Parties: </a:t>
            </a:r>
            <a:r>
              <a:rPr lang="en-US" b="1" u="sng" dirty="0">
                <a:hlinkClick r:id="rId7"/>
              </a:rPr>
              <a:t>http://www.youtube.com/watch?v=cLJ1vuUWprA</a:t>
            </a:r>
            <a:endParaRPr lang="en-US" dirty="0"/>
          </a:p>
          <a:p>
            <a:endParaRPr lang="en-US" dirty="0"/>
          </a:p>
        </p:txBody>
      </p:sp>
    </p:spTree>
    <p:extLst>
      <p:ext uri="{BB962C8B-B14F-4D97-AF65-F5344CB8AC3E}">
        <p14:creationId xmlns:p14="http://schemas.microsoft.com/office/powerpoint/2010/main" val="40082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1139" y="2491085"/>
            <a:ext cx="3781729" cy="1754327"/>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rPr>
              <a:t>Introduction</a:t>
            </a:r>
          </a:p>
          <a:p>
            <a:pPr algn="ctr"/>
            <a:r>
              <a:rPr lang="en-US" sz="5400" b="1"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rPr>
              <a:t>Lesson</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5" name="Rectangle 4"/>
          <p:cNvSpPr/>
          <p:nvPr/>
        </p:nvSpPr>
        <p:spPr>
          <a:xfrm>
            <a:off x="0" y="62210"/>
            <a:ext cx="310411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hlinkClick r:id="rId2" action="ppaction://hlinksldjump"/>
              </a:rPr>
              <a:t>Resources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6" name="Rectangle 5"/>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3"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7" name="Rectangle 6"/>
          <p:cNvSpPr/>
          <p:nvPr/>
        </p:nvSpPr>
        <p:spPr>
          <a:xfrm>
            <a:off x="7326948" y="0"/>
            <a:ext cx="159941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hlinkClick r:id="rId4" action="ppaction://hlinksldjump"/>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50380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6979" y="2967335"/>
            <a:ext cx="263004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rPr>
              <a:t>Lesson 4</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3" name="Rectangle 2"/>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2"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4" name="Rectangle 3"/>
          <p:cNvSpPr/>
          <p:nvPr/>
        </p:nvSpPr>
        <p:spPr>
          <a:xfrm>
            <a:off x="7465209" y="46335"/>
            <a:ext cx="15994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hlinkClick r:id="rId3" action="ppaction://hlinksldjump"/>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sp>
        <p:nvSpPr>
          <p:cNvPr id="5" name="Rectangle 4"/>
          <p:cNvSpPr/>
          <p:nvPr/>
        </p:nvSpPr>
        <p:spPr>
          <a:xfrm>
            <a:off x="152869" y="46335"/>
            <a:ext cx="310411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hlinkClick r:id="rId4" action="ppaction://hlinksldjump"/>
              </a:rPr>
              <a:t>Resources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6" name="Rectangle 5"/>
          <p:cNvSpPr/>
          <p:nvPr/>
        </p:nvSpPr>
        <p:spPr>
          <a:xfrm>
            <a:off x="6070998" y="5793085"/>
            <a:ext cx="30730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hlinkClick r:id="rId5" action="ppaction://hlinksldjump"/>
              </a:rPr>
              <a:t>Standards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7" name="Rectangle 6"/>
          <p:cNvSpPr/>
          <p:nvPr/>
        </p:nvSpPr>
        <p:spPr>
          <a:xfrm>
            <a:off x="2537594" y="5807670"/>
            <a:ext cx="31480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hlinkClick r:id="rId6" action="ppaction://hlinksldjump"/>
              </a:rPr>
              <a:t>Procedure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05610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6729" y="93960"/>
            <a:ext cx="263004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2" action="ppaction://hlinksldjump"/>
              </a:rPr>
              <a:t>Lesson 4</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3" name="Rectangle 2"/>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3"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4" name="Rectangle 3"/>
          <p:cNvSpPr/>
          <p:nvPr/>
        </p:nvSpPr>
        <p:spPr>
          <a:xfrm>
            <a:off x="3891979" y="1363960"/>
            <a:ext cx="15994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sp>
        <p:nvSpPr>
          <p:cNvPr id="5" name="Rectangle 4"/>
          <p:cNvSpPr/>
          <p:nvPr/>
        </p:nvSpPr>
        <p:spPr>
          <a:xfrm>
            <a:off x="152869" y="46335"/>
            <a:ext cx="310411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hlinkClick r:id="rId4" action="ppaction://hlinksldjump"/>
              </a:rPr>
              <a:t>Resources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6" name="Rectangle 5"/>
          <p:cNvSpPr/>
          <p:nvPr/>
        </p:nvSpPr>
        <p:spPr>
          <a:xfrm>
            <a:off x="6070998" y="5793085"/>
            <a:ext cx="30730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hlinkClick r:id="rId5" action="ppaction://hlinksldjump"/>
              </a:rPr>
              <a:t>Standards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7" name="Rectangle 6"/>
          <p:cNvSpPr/>
          <p:nvPr/>
        </p:nvSpPr>
        <p:spPr>
          <a:xfrm>
            <a:off x="2537594" y="5807670"/>
            <a:ext cx="31480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hlinkClick r:id="rId6" action="ppaction://hlinksldjump"/>
              </a:rPr>
              <a:t>Procedure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endParaRPr>
          </a:p>
        </p:txBody>
      </p:sp>
      <p:sp>
        <p:nvSpPr>
          <p:cNvPr id="8" name="TextBox 7"/>
          <p:cNvSpPr txBox="1"/>
          <p:nvPr/>
        </p:nvSpPr>
        <p:spPr>
          <a:xfrm>
            <a:off x="857250" y="2667000"/>
            <a:ext cx="7508875" cy="646331"/>
          </a:xfrm>
          <a:prstGeom prst="rect">
            <a:avLst/>
          </a:prstGeom>
          <a:noFill/>
        </p:spPr>
        <p:txBody>
          <a:bodyPr wrap="square" rtlCol="0">
            <a:spAutoFit/>
          </a:bodyPr>
          <a:lstStyle/>
          <a:p>
            <a:r>
              <a:rPr lang="en-US" dirty="0"/>
              <a:t>This lesson will focus on the end of the French Revolution.  The students will study Robespierre and the Reign of Terror.</a:t>
            </a:r>
            <a:r>
              <a:rPr lang="en-US" dirty="0" smtClean="0">
                <a:effectLst/>
              </a:rPr>
              <a:t> </a:t>
            </a:r>
            <a:endParaRPr lang="en-US" dirty="0"/>
          </a:p>
        </p:txBody>
      </p:sp>
    </p:spTree>
    <p:extLst>
      <p:ext uri="{BB962C8B-B14F-4D97-AF65-F5344CB8AC3E}">
        <p14:creationId xmlns:p14="http://schemas.microsoft.com/office/powerpoint/2010/main" val="198541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3953" y="5806380"/>
            <a:ext cx="263004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2" action="ppaction://hlinksldjump"/>
              </a:rPr>
              <a:t>Lesson 4</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3" name="Rectangle 2"/>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3"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4" name="Rectangle 3"/>
          <p:cNvSpPr/>
          <p:nvPr/>
        </p:nvSpPr>
        <p:spPr>
          <a:xfrm>
            <a:off x="7465209" y="46335"/>
            <a:ext cx="15994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hlinkClick r:id="rId4" action="ppaction://hlinksldjump"/>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sp>
        <p:nvSpPr>
          <p:cNvPr id="5" name="Rectangle 4"/>
          <p:cNvSpPr/>
          <p:nvPr/>
        </p:nvSpPr>
        <p:spPr>
          <a:xfrm>
            <a:off x="152869" y="46335"/>
            <a:ext cx="310411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hlinkClick r:id="rId5" action="ppaction://hlinksldjump"/>
              </a:rPr>
              <a:t>Resources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6" name="Rectangle 5"/>
          <p:cNvSpPr/>
          <p:nvPr/>
        </p:nvSpPr>
        <p:spPr>
          <a:xfrm>
            <a:off x="3632996" y="124420"/>
            <a:ext cx="30730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rPr>
              <a:t>Standards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7" name="Rectangle 6"/>
          <p:cNvSpPr/>
          <p:nvPr/>
        </p:nvSpPr>
        <p:spPr>
          <a:xfrm>
            <a:off x="2537594" y="5807670"/>
            <a:ext cx="31480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hlinkClick r:id="rId6" action="ppaction://hlinksldjump"/>
              </a:rPr>
              <a:t>Procedure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endParaRPr>
          </a:p>
        </p:txBody>
      </p:sp>
      <p:sp>
        <p:nvSpPr>
          <p:cNvPr id="8" name="TextBox 7"/>
          <p:cNvSpPr txBox="1"/>
          <p:nvPr/>
        </p:nvSpPr>
        <p:spPr>
          <a:xfrm>
            <a:off x="460375" y="1312583"/>
            <a:ext cx="7921625" cy="4524316"/>
          </a:xfrm>
          <a:prstGeom prst="rect">
            <a:avLst/>
          </a:prstGeom>
          <a:noFill/>
        </p:spPr>
        <p:txBody>
          <a:bodyPr wrap="square" rtlCol="0">
            <a:spAutoFit/>
          </a:bodyPr>
          <a:lstStyle/>
          <a:p>
            <a:r>
              <a:rPr lang="en-US" dirty="0"/>
              <a:t>State – Illinois Learning Standards</a:t>
            </a:r>
          </a:p>
          <a:p>
            <a:r>
              <a:rPr lang="en-US" i="1" dirty="0"/>
              <a:t>	16.A.4a Analyze and report historical events to determine cause and effect relationships.</a:t>
            </a:r>
            <a:endParaRPr lang="en-US" dirty="0"/>
          </a:p>
          <a:p>
            <a:r>
              <a:rPr lang="en-US" i="1" dirty="0"/>
              <a:t>	16.A.4b Compare competing historical interpretations of an event,</a:t>
            </a:r>
            <a:endParaRPr lang="en-US" dirty="0"/>
          </a:p>
          <a:p>
            <a:r>
              <a:rPr lang="en-US" i="1" dirty="0"/>
              <a:t>16.D.5 Analyze the relationship between an issue in world social history and the related aspects of political, economic and environmental history</a:t>
            </a:r>
            <a:endParaRPr lang="en-US" dirty="0"/>
          </a:p>
          <a:p>
            <a:r>
              <a:rPr lang="en-US" i="1" dirty="0"/>
              <a:t> </a:t>
            </a:r>
            <a:endParaRPr lang="en-US" dirty="0"/>
          </a:p>
          <a:p>
            <a:r>
              <a:rPr lang="en-US" dirty="0"/>
              <a:t>National – National Council for the Social Studies Standards</a:t>
            </a:r>
          </a:p>
          <a:p>
            <a:pPr lvl="0"/>
            <a:r>
              <a:rPr lang="en-US" i="1" dirty="0"/>
              <a:t>Power, Authority and Governance – Political Science</a:t>
            </a:r>
            <a:endParaRPr lang="en-US" dirty="0"/>
          </a:p>
          <a:p>
            <a:r>
              <a:rPr lang="en-US" i="1" dirty="0"/>
              <a:t> </a:t>
            </a:r>
            <a:endParaRPr lang="en-US" dirty="0"/>
          </a:p>
          <a:p>
            <a:r>
              <a:rPr lang="en-US" dirty="0"/>
              <a:t>National – National Standards for History</a:t>
            </a:r>
          </a:p>
          <a:p>
            <a:r>
              <a:rPr lang="en-US" i="1" dirty="0"/>
              <a:t>NCSS – 2.1.b – enable learners to develop historical comprehension in order that they might reconstruct the literal meaning of a historical passage, identify the central questions addressed in historical narrative, draw upon data in historical maps, charts, and other graphic organizers and draw upon visual, literacy or musical sources</a:t>
            </a:r>
            <a:r>
              <a:rPr lang="en-US" dirty="0" smtClean="0">
                <a:effectLst/>
              </a:rPr>
              <a:t> </a:t>
            </a:r>
            <a:endParaRPr lang="en-US" dirty="0"/>
          </a:p>
        </p:txBody>
      </p:sp>
    </p:spTree>
    <p:extLst>
      <p:ext uri="{BB962C8B-B14F-4D97-AF65-F5344CB8AC3E}">
        <p14:creationId xmlns:p14="http://schemas.microsoft.com/office/powerpoint/2010/main" val="531954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9479" y="5793085"/>
            <a:ext cx="263004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2" action="ppaction://hlinksldjump"/>
              </a:rPr>
              <a:t>Lesson 4</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3" name="Rectangle 2"/>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3"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4" name="Rectangle 3"/>
          <p:cNvSpPr/>
          <p:nvPr/>
        </p:nvSpPr>
        <p:spPr>
          <a:xfrm>
            <a:off x="7465209" y="46335"/>
            <a:ext cx="15994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hlinkClick r:id="rId4" action="ppaction://hlinksldjump"/>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sp>
        <p:nvSpPr>
          <p:cNvPr id="5" name="Rectangle 4"/>
          <p:cNvSpPr/>
          <p:nvPr/>
        </p:nvSpPr>
        <p:spPr>
          <a:xfrm>
            <a:off x="152869" y="46335"/>
            <a:ext cx="310411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hlinkClick r:id="rId5" action="ppaction://hlinksldjump"/>
              </a:rPr>
              <a:t>Resources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6" name="Rectangle 5"/>
          <p:cNvSpPr/>
          <p:nvPr/>
        </p:nvSpPr>
        <p:spPr>
          <a:xfrm>
            <a:off x="6070998" y="5793085"/>
            <a:ext cx="30730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hlinkClick r:id="rId6" action="ppaction://hlinksldjump"/>
              </a:rPr>
              <a:t>Standards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7" name="Rectangle 6"/>
          <p:cNvSpPr/>
          <p:nvPr/>
        </p:nvSpPr>
        <p:spPr>
          <a:xfrm>
            <a:off x="3049931" y="1330920"/>
            <a:ext cx="31480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rPr>
              <a:t>Procedure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endParaRPr>
          </a:p>
        </p:txBody>
      </p:sp>
      <p:pic>
        <p:nvPicPr>
          <p:cNvPr id="8" name="Picture 7"/>
          <p:cNvPicPr>
            <a:picLocks noChangeAspect="1"/>
          </p:cNvPicPr>
          <p:nvPr/>
        </p:nvPicPr>
        <p:blipFill>
          <a:blip r:embed="rId7"/>
          <a:stretch>
            <a:fillRect/>
          </a:stretch>
        </p:blipFill>
        <p:spPr>
          <a:xfrm>
            <a:off x="3018854" y="2365375"/>
            <a:ext cx="3279775" cy="3279775"/>
          </a:xfrm>
          <a:prstGeom prst="rect">
            <a:avLst/>
          </a:prstGeom>
        </p:spPr>
      </p:pic>
    </p:spTree>
    <p:extLst>
      <p:ext uri="{BB962C8B-B14F-4D97-AF65-F5344CB8AC3E}">
        <p14:creationId xmlns:p14="http://schemas.microsoft.com/office/powerpoint/2010/main" val="1391030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229" y="60920"/>
            <a:ext cx="263004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2" action="ppaction://hlinksldjump"/>
              </a:rPr>
              <a:t>Lesson 4</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3" name="Rectangle 2"/>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3"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4" name="Rectangle 3"/>
          <p:cNvSpPr/>
          <p:nvPr/>
        </p:nvSpPr>
        <p:spPr>
          <a:xfrm>
            <a:off x="7465209" y="46335"/>
            <a:ext cx="15994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hlinkClick r:id="rId4" action="ppaction://hlinksldjump"/>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sp>
        <p:nvSpPr>
          <p:cNvPr id="5" name="Rectangle 4"/>
          <p:cNvSpPr/>
          <p:nvPr/>
        </p:nvSpPr>
        <p:spPr>
          <a:xfrm>
            <a:off x="3256979" y="969665"/>
            <a:ext cx="310411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rPr>
              <a:t>Resources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6" name="Rectangle 5"/>
          <p:cNvSpPr/>
          <p:nvPr/>
        </p:nvSpPr>
        <p:spPr>
          <a:xfrm>
            <a:off x="6070998" y="5793085"/>
            <a:ext cx="30730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hlinkClick r:id="rId5" action="ppaction://hlinksldjump"/>
              </a:rPr>
              <a:t>Standards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7" name="Rectangle 6"/>
          <p:cNvSpPr/>
          <p:nvPr/>
        </p:nvSpPr>
        <p:spPr>
          <a:xfrm>
            <a:off x="2537594" y="5807670"/>
            <a:ext cx="31480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hlinkClick r:id="rId6" action="ppaction://hlinksldjump"/>
              </a:rPr>
              <a:t>Procedure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endParaRPr>
          </a:p>
        </p:txBody>
      </p:sp>
      <p:sp>
        <p:nvSpPr>
          <p:cNvPr id="8" name="TextBox 7"/>
          <p:cNvSpPr txBox="1"/>
          <p:nvPr/>
        </p:nvSpPr>
        <p:spPr>
          <a:xfrm>
            <a:off x="952500" y="2349500"/>
            <a:ext cx="7413625" cy="2862323"/>
          </a:xfrm>
          <a:prstGeom prst="rect">
            <a:avLst/>
          </a:prstGeom>
          <a:noFill/>
        </p:spPr>
        <p:txBody>
          <a:bodyPr wrap="square" rtlCol="0">
            <a:spAutoFit/>
          </a:bodyPr>
          <a:lstStyle/>
          <a:p>
            <a:r>
              <a:rPr lang="en-US" dirty="0" smtClean="0"/>
              <a:t>Link to video of Marie Antoinette:</a:t>
            </a:r>
          </a:p>
          <a:p>
            <a:r>
              <a:rPr lang="en-US" u="sng" dirty="0">
                <a:hlinkClick r:id="rId7"/>
              </a:rPr>
              <a:t>http://www.youtube.com/watch?v=1WjsqVwWyrI</a:t>
            </a:r>
            <a:r>
              <a:rPr lang="en-US" dirty="0" smtClean="0">
                <a:effectLst/>
              </a:rPr>
              <a:t> </a:t>
            </a:r>
          </a:p>
          <a:p>
            <a:endParaRPr lang="en-US" dirty="0"/>
          </a:p>
          <a:p>
            <a:r>
              <a:rPr lang="en-US" dirty="0" smtClean="0"/>
              <a:t>Biography of Robespierre</a:t>
            </a:r>
          </a:p>
          <a:p>
            <a:endParaRPr lang="en-US" dirty="0"/>
          </a:p>
          <a:p>
            <a:r>
              <a:rPr lang="en-US" dirty="0" smtClean="0"/>
              <a:t>Biography of Marie-Therese</a:t>
            </a:r>
          </a:p>
          <a:p>
            <a:endParaRPr lang="en-US" dirty="0"/>
          </a:p>
          <a:p>
            <a:r>
              <a:rPr lang="en-US" dirty="0" smtClean="0"/>
              <a:t>Homework Prompt: </a:t>
            </a:r>
            <a:r>
              <a:rPr lang="en-US" dirty="0"/>
              <a:t>Write a paragraph from the point of view of Marie-Therese or Robespierre.  How would they have viewed the Reign of Terror?  What was their role in the Reign of Terror?</a:t>
            </a:r>
            <a:r>
              <a:rPr lang="en-US" dirty="0" smtClean="0">
                <a:effectLst/>
              </a:rPr>
              <a:t> </a:t>
            </a:r>
            <a:endParaRPr lang="en-US" dirty="0"/>
          </a:p>
        </p:txBody>
      </p:sp>
    </p:spTree>
    <p:extLst>
      <p:ext uri="{BB962C8B-B14F-4D97-AF65-F5344CB8AC3E}">
        <p14:creationId xmlns:p14="http://schemas.microsoft.com/office/powerpoint/2010/main" val="40082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9948" y="2967335"/>
            <a:ext cx="310411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rPr>
              <a:t>Resources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3" name="Rectangle 2"/>
          <p:cNvSpPr/>
          <p:nvPr/>
        </p:nvSpPr>
        <p:spPr>
          <a:xfrm>
            <a:off x="5362271" y="5103673"/>
            <a:ext cx="3781729" cy="1754327"/>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2" action="ppaction://hlinksldjump"/>
              </a:rPr>
              <a:t>Introduction</a:t>
            </a:r>
          </a:p>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2" action="ppaction://hlinksldjump"/>
              </a:rPr>
              <a:t>Lesson</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4" name="Rectangle 3"/>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3"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5" name="TextBox 4"/>
          <p:cNvSpPr txBox="1"/>
          <p:nvPr/>
        </p:nvSpPr>
        <p:spPr>
          <a:xfrm>
            <a:off x="1317625" y="635000"/>
            <a:ext cx="6000750" cy="646331"/>
          </a:xfrm>
          <a:prstGeom prst="rect">
            <a:avLst/>
          </a:prstGeom>
          <a:noFill/>
        </p:spPr>
        <p:txBody>
          <a:bodyPr wrap="square" rtlCol="0">
            <a:spAutoFit/>
          </a:bodyPr>
          <a:lstStyle/>
          <a:p>
            <a:r>
              <a:rPr lang="en-US" dirty="0" smtClean="0"/>
              <a:t>http://</a:t>
            </a:r>
            <a:r>
              <a:rPr lang="en-US" dirty="0" err="1" smtClean="0"/>
              <a:t>library.thinkquest.org</a:t>
            </a:r>
            <a:r>
              <a:rPr lang="en-US" dirty="0" smtClean="0"/>
              <a:t>/C006257/revolution/</a:t>
            </a:r>
            <a:r>
              <a:rPr lang="en-US" dirty="0" err="1" smtClean="0"/>
              <a:t>tennis_court_oath.shtml</a:t>
            </a:r>
            <a:endParaRPr lang="en-US" dirty="0"/>
          </a:p>
        </p:txBody>
      </p:sp>
    </p:spTree>
    <p:extLst>
      <p:ext uri="{BB962C8B-B14F-4D97-AF65-F5344CB8AC3E}">
        <p14:creationId xmlns:p14="http://schemas.microsoft.com/office/powerpoint/2010/main" val="33699579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2294" y="2967335"/>
            <a:ext cx="15994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sp>
        <p:nvSpPr>
          <p:cNvPr id="3" name="Rectangle 2"/>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2"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4" name="Rectangle 3"/>
          <p:cNvSpPr/>
          <p:nvPr/>
        </p:nvSpPr>
        <p:spPr>
          <a:xfrm>
            <a:off x="5362271" y="5057506"/>
            <a:ext cx="3781729" cy="1754327"/>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3" action="ppaction://hlinksldjump"/>
              </a:rPr>
              <a:t>Introduction</a:t>
            </a:r>
          </a:p>
          <a:p>
            <a:pPr algn="ctr"/>
            <a:r>
              <a:rPr lang="en-US" sz="5400" b="1"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3" action="ppaction://hlinksldjump"/>
              </a:rPr>
              <a:t>Lesson</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5" name="TextBox 4"/>
          <p:cNvSpPr txBox="1"/>
          <p:nvPr/>
        </p:nvSpPr>
        <p:spPr>
          <a:xfrm>
            <a:off x="476250" y="492125"/>
            <a:ext cx="7985125" cy="646331"/>
          </a:xfrm>
          <a:prstGeom prst="rect">
            <a:avLst/>
          </a:prstGeom>
          <a:noFill/>
        </p:spPr>
        <p:txBody>
          <a:bodyPr wrap="square" rtlCol="0">
            <a:spAutoFit/>
          </a:bodyPr>
          <a:lstStyle/>
          <a:p>
            <a:r>
              <a:rPr lang="en-US" dirty="0" smtClean="0"/>
              <a:t>The goal of this lesson is gain the interest of the students.  Make them want to learn about the French Revolution.</a:t>
            </a:r>
            <a:endParaRPr lang="en-US" dirty="0"/>
          </a:p>
        </p:txBody>
      </p:sp>
    </p:spTree>
    <p:extLst>
      <p:ext uri="{BB962C8B-B14F-4D97-AF65-F5344CB8AC3E}">
        <p14:creationId xmlns:p14="http://schemas.microsoft.com/office/powerpoint/2010/main" val="33699579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6979" y="2967335"/>
            <a:ext cx="263004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rPr>
              <a:t>Lesson 1</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3" name="Rectangle 2"/>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2"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4" name="Rectangle 3"/>
          <p:cNvSpPr/>
          <p:nvPr/>
        </p:nvSpPr>
        <p:spPr>
          <a:xfrm>
            <a:off x="7465209" y="46335"/>
            <a:ext cx="15994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hlinkClick r:id="rId3" action="ppaction://hlinksldjump"/>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sp>
        <p:nvSpPr>
          <p:cNvPr id="5" name="Rectangle 4"/>
          <p:cNvSpPr/>
          <p:nvPr/>
        </p:nvSpPr>
        <p:spPr>
          <a:xfrm>
            <a:off x="152869" y="46335"/>
            <a:ext cx="310411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hlinkClick r:id="rId4" action="ppaction://hlinksldjump"/>
              </a:rPr>
              <a:t>Resources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6" name="Rectangle 5"/>
          <p:cNvSpPr/>
          <p:nvPr/>
        </p:nvSpPr>
        <p:spPr>
          <a:xfrm>
            <a:off x="6070998" y="5793085"/>
            <a:ext cx="30730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hlinkClick r:id="rId5" action="ppaction://hlinksldjump"/>
              </a:rPr>
              <a:t>Standards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7" name="Rectangle 6"/>
          <p:cNvSpPr/>
          <p:nvPr/>
        </p:nvSpPr>
        <p:spPr>
          <a:xfrm>
            <a:off x="2537594" y="5807670"/>
            <a:ext cx="31480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hlinkClick r:id="rId6" action="ppaction://hlinksldjump"/>
              </a:rPr>
              <a:t>Procedure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6995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6729" y="93960"/>
            <a:ext cx="263004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2" action="ppaction://hlinksldjump"/>
              </a:rPr>
              <a:t>Lesson 1</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3" name="Rectangle 2"/>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3"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4" name="Rectangle 3"/>
          <p:cNvSpPr/>
          <p:nvPr/>
        </p:nvSpPr>
        <p:spPr>
          <a:xfrm>
            <a:off x="3891979" y="3014960"/>
            <a:ext cx="15994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sp>
        <p:nvSpPr>
          <p:cNvPr id="5" name="Rectangle 4"/>
          <p:cNvSpPr/>
          <p:nvPr/>
        </p:nvSpPr>
        <p:spPr>
          <a:xfrm>
            <a:off x="152869" y="46335"/>
            <a:ext cx="310411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hlinkClick r:id="rId4" action="ppaction://hlinksldjump"/>
              </a:rPr>
              <a:t>Resources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6" name="Rectangle 5"/>
          <p:cNvSpPr/>
          <p:nvPr/>
        </p:nvSpPr>
        <p:spPr>
          <a:xfrm>
            <a:off x="6070998" y="5793085"/>
            <a:ext cx="30730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hlinkClick r:id="rId5" action="ppaction://hlinksldjump"/>
              </a:rPr>
              <a:t>Standards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7" name="Rectangle 6"/>
          <p:cNvSpPr/>
          <p:nvPr/>
        </p:nvSpPr>
        <p:spPr>
          <a:xfrm>
            <a:off x="2537594" y="5807670"/>
            <a:ext cx="31480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hlinkClick r:id="rId6" action="ppaction://hlinksldjump"/>
              </a:rPr>
              <a:t>Procedure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endParaRPr>
          </a:p>
        </p:txBody>
      </p:sp>
      <p:sp>
        <p:nvSpPr>
          <p:cNvPr id="8" name="TextBox 7"/>
          <p:cNvSpPr txBox="1"/>
          <p:nvPr/>
        </p:nvSpPr>
        <p:spPr>
          <a:xfrm>
            <a:off x="1031875" y="1762125"/>
            <a:ext cx="6889750" cy="923330"/>
          </a:xfrm>
          <a:prstGeom prst="rect">
            <a:avLst/>
          </a:prstGeom>
          <a:noFill/>
        </p:spPr>
        <p:txBody>
          <a:bodyPr wrap="square" rtlCol="0">
            <a:spAutoFit/>
          </a:bodyPr>
          <a:lstStyle/>
          <a:p>
            <a:r>
              <a:rPr lang="en-US" dirty="0"/>
              <a:t>This lesson will cover the Tennis Court Oath.  Students will focus on what the Oath demanded, why people wanted to change the government and how they wanted the change to occur</a:t>
            </a:r>
            <a:r>
              <a:rPr lang="en-US" dirty="0" smtClean="0"/>
              <a:t>.</a:t>
            </a:r>
            <a:endParaRPr lang="en-US" dirty="0"/>
          </a:p>
        </p:txBody>
      </p:sp>
    </p:spTree>
    <p:extLst>
      <p:ext uri="{BB962C8B-B14F-4D97-AF65-F5344CB8AC3E}">
        <p14:creationId xmlns:p14="http://schemas.microsoft.com/office/powerpoint/2010/main" val="100138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3953" y="5806380"/>
            <a:ext cx="263004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2" action="ppaction://hlinksldjump"/>
              </a:rPr>
              <a:t>Lesson 1</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3" name="Rectangle 2"/>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3"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4" name="Rectangle 3"/>
          <p:cNvSpPr/>
          <p:nvPr/>
        </p:nvSpPr>
        <p:spPr>
          <a:xfrm>
            <a:off x="7465209" y="46335"/>
            <a:ext cx="15994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hlinkClick r:id="rId4" action="ppaction://hlinksldjump"/>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sp>
        <p:nvSpPr>
          <p:cNvPr id="5" name="Rectangle 4"/>
          <p:cNvSpPr/>
          <p:nvPr/>
        </p:nvSpPr>
        <p:spPr>
          <a:xfrm>
            <a:off x="152869" y="46335"/>
            <a:ext cx="310411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hlinkClick r:id="rId5" action="ppaction://hlinksldjump"/>
              </a:rPr>
              <a:t>Resources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6" name="Rectangle 5"/>
          <p:cNvSpPr/>
          <p:nvPr/>
        </p:nvSpPr>
        <p:spPr>
          <a:xfrm>
            <a:off x="3696496" y="225900"/>
            <a:ext cx="30730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rPr>
              <a:t>Standards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7" name="Rectangle 6"/>
          <p:cNvSpPr/>
          <p:nvPr/>
        </p:nvSpPr>
        <p:spPr>
          <a:xfrm>
            <a:off x="2537594" y="5807670"/>
            <a:ext cx="31480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hlinkClick r:id="rId6" action="ppaction://hlinksldjump"/>
              </a:rPr>
              <a:t>Procedure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endParaRPr>
          </a:p>
        </p:txBody>
      </p:sp>
      <p:sp>
        <p:nvSpPr>
          <p:cNvPr id="8" name="TextBox 7"/>
          <p:cNvSpPr txBox="1"/>
          <p:nvPr/>
        </p:nvSpPr>
        <p:spPr>
          <a:xfrm>
            <a:off x="984250" y="1133355"/>
            <a:ext cx="7747000" cy="4801315"/>
          </a:xfrm>
          <a:prstGeom prst="rect">
            <a:avLst/>
          </a:prstGeom>
          <a:noFill/>
        </p:spPr>
        <p:txBody>
          <a:bodyPr wrap="square" rtlCol="0">
            <a:spAutoFit/>
          </a:bodyPr>
          <a:lstStyle/>
          <a:p>
            <a:r>
              <a:rPr lang="en-US" dirty="0"/>
              <a:t>	State – Illinois Learning Standards</a:t>
            </a:r>
          </a:p>
          <a:p>
            <a:r>
              <a:rPr lang="en-US" i="1" dirty="0"/>
              <a:t>	16.A.4a Analyze and report historical events to determine cause and effect relationships.</a:t>
            </a:r>
            <a:endParaRPr lang="en-US" dirty="0"/>
          </a:p>
          <a:p>
            <a:r>
              <a:rPr lang="en-US" i="1" dirty="0"/>
              <a:t>	16.A.4b Compare competing historical interpretations of an event,</a:t>
            </a:r>
            <a:endParaRPr lang="en-US" dirty="0"/>
          </a:p>
          <a:p>
            <a:r>
              <a:rPr lang="en-US" i="1" dirty="0"/>
              <a:t>16.D.5 Analyze the relationship between an issue in world social history and the related aspects of political, economic and environmental history</a:t>
            </a:r>
            <a:endParaRPr lang="en-US" dirty="0"/>
          </a:p>
          <a:p>
            <a:r>
              <a:rPr lang="en-US" i="1" dirty="0"/>
              <a:t> </a:t>
            </a:r>
            <a:endParaRPr lang="en-US" dirty="0"/>
          </a:p>
          <a:p>
            <a:r>
              <a:rPr lang="en-US" dirty="0"/>
              <a:t>National – National Council for the Social Studies Standards</a:t>
            </a:r>
          </a:p>
          <a:p>
            <a:pPr lvl="0"/>
            <a:r>
              <a:rPr lang="en-US" i="1" dirty="0"/>
              <a:t>Power, Authority and Governance – Political Science</a:t>
            </a:r>
            <a:endParaRPr lang="en-US" dirty="0"/>
          </a:p>
          <a:p>
            <a:r>
              <a:rPr lang="en-US" i="1" dirty="0"/>
              <a:t> </a:t>
            </a:r>
            <a:endParaRPr lang="en-US" dirty="0"/>
          </a:p>
          <a:p>
            <a:r>
              <a:rPr lang="en-US" dirty="0"/>
              <a:t>National – National Standards for History</a:t>
            </a:r>
          </a:p>
          <a:p>
            <a:pPr lvl="0"/>
            <a:r>
              <a:rPr lang="en-US" i="1" dirty="0"/>
              <a:t>NCSS – 2.1.b – enable learners to develop historical comprehension in order that they might reconstruct the literal meaning of a historical passage, identify the central questions addressed in historical narrative, draw upon data in historical maps, charts, and other graphic organizers and draw upon visual, literacy or musical sources</a:t>
            </a:r>
            <a:endParaRPr lang="en-US" dirty="0"/>
          </a:p>
          <a:p>
            <a:endParaRPr lang="en-US" dirty="0"/>
          </a:p>
        </p:txBody>
      </p:sp>
    </p:spTree>
    <p:extLst>
      <p:ext uri="{BB962C8B-B14F-4D97-AF65-F5344CB8AC3E}">
        <p14:creationId xmlns:p14="http://schemas.microsoft.com/office/powerpoint/2010/main" val="1001389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9479" y="5793085"/>
            <a:ext cx="263004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2" action="ppaction://hlinksldjump"/>
              </a:rPr>
              <a:t>Lesson 1</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3" name="Rectangle 2"/>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3"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4" name="Rectangle 3"/>
          <p:cNvSpPr/>
          <p:nvPr/>
        </p:nvSpPr>
        <p:spPr>
          <a:xfrm>
            <a:off x="7465209" y="46335"/>
            <a:ext cx="15994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hlinkClick r:id="rId4" action="ppaction://hlinksldjump"/>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sp>
        <p:nvSpPr>
          <p:cNvPr id="5" name="Rectangle 4"/>
          <p:cNvSpPr/>
          <p:nvPr/>
        </p:nvSpPr>
        <p:spPr>
          <a:xfrm>
            <a:off x="152869" y="46335"/>
            <a:ext cx="310411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hlinkClick r:id="rId5" action="ppaction://hlinksldjump"/>
              </a:rPr>
              <a:t>Resources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6" name="Rectangle 5"/>
          <p:cNvSpPr/>
          <p:nvPr/>
        </p:nvSpPr>
        <p:spPr>
          <a:xfrm>
            <a:off x="6070998" y="5793085"/>
            <a:ext cx="30730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hlinkClick r:id="rId6" action="ppaction://hlinksldjump"/>
              </a:rPr>
              <a:t>Standards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7" name="Rectangle 6"/>
          <p:cNvSpPr/>
          <p:nvPr/>
        </p:nvSpPr>
        <p:spPr>
          <a:xfrm>
            <a:off x="3415056" y="969665"/>
            <a:ext cx="31480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rPr>
              <a:t>Procedure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endParaRPr>
          </a:p>
        </p:txBody>
      </p:sp>
      <p:pic>
        <p:nvPicPr>
          <p:cNvPr id="8" name="Picture 7"/>
          <p:cNvPicPr>
            <a:picLocks noChangeAspect="1"/>
          </p:cNvPicPr>
          <p:nvPr/>
        </p:nvPicPr>
        <p:blipFill>
          <a:blip r:embed="rId7"/>
          <a:stretch>
            <a:fillRect/>
          </a:stretch>
        </p:blipFill>
        <p:spPr>
          <a:xfrm>
            <a:off x="1937515" y="1936749"/>
            <a:ext cx="5276850" cy="3971823"/>
          </a:xfrm>
          <a:prstGeom prst="rect">
            <a:avLst/>
          </a:prstGeom>
        </p:spPr>
      </p:pic>
    </p:spTree>
    <p:extLst>
      <p:ext uri="{BB962C8B-B14F-4D97-AF65-F5344CB8AC3E}">
        <p14:creationId xmlns:p14="http://schemas.microsoft.com/office/powerpoint/2010/main" val="100138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229" y="60920"/>
            <a:ext cx="263004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hlinkClick r:id="rId2" action="ppaction://hlinksldjump"/>
              </a:rPr>
              <a:t>Lesson 1</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3" name="Rectangle 2"/>
          <p:cNvSpPr/>
          <p:nvPr/>
        </p:nvSpPr>
        <p:spPr>
          <a:xfrm>
            <a:off x="0" y="5934670"/>
            <a:ext cx="19057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hlinkClick r:id="rId3" action="ppaction://hlinksldjump"/>
              </a:rPr>
              <a:t>Home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4">
                    <a:satMod val="175000"/>
                    <a:alpha val="40000"/>
                  </a:schemeClr>
                </a:glow>
                <a:outerShdw blurRad="41275" dist="20320" dir="1800000" algn="tl" rotWithShape="0">
                  <a:srgbClr val="000000">
                    <a:alpha val="40000"/>
                  </a:srgbClr>
                </a:outerShdw>
              </a:effectLst>
            </a:endParaRPr>
          </a:p>
        </p:txBody>
      </p:sp>
      <p:sp>
        <p:nvSpPr>
          <p:cNvPr id="4" name="Rectangle 3"/>
          <p:cNvSpPr/>
          <p:nvPr/>
        </p:nvSpPr>
        <p:spPr>
          <a:xfrm>
            <a:off x="7465209" y="46335"/>
            <a:ext cx="15994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hlinkClick r:id="rId4" action="ppaction://hlinksldjump"/>
              </a:rPr>
              <a:t>Intro</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sp>
        <p:nvSpPr>
          <p:cNvPr id="5" name="Rectangle 4"/>
          <p:cNvSpPr/>
          <p:nvPr/>
        </p:nvSpPr>
        <p:spPr>
          <a:xfrm>
            <a:off x="3256979" y="140295"/>
            <a:ext cx="310411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rPr>
              <a:t>Resources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6" name="Rectangle 5"/>
          <p:cNvSpPr/>
          <p:nvPr/>
        </p:nvSpPr>
        <p:spPr>
          <a:xfrm>
            <a:off x="6070998" y="5793085"/>
            <a:ext cx="30730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hlinkClick r:id="rId5" action="ppaction://hlinksldjump"/>
              </a:rPr>
              <a:t>Standards</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7" name="Rectangle 6"/>
          <p:cNvSpPr/>
          <p:nvPr/>
        </p:nvSpPr>
        <p:spPr>
          <a:xfrm>
            <a:off x="2537594" y="5807670"/>
            <a:ext cx="31480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hlinkClick r:id="rId6" action="ppaction://hlinksldjump"/>
              </a:rPr>
              <a:t>Procedure</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endParaRPr>
          </a:p>
        </p:txBody>
      </p:sp>
      <p:sp>
        <p:nvSpPr>
          <p:cNvPr id="8" name="TextBox 7"/>
          <p:cNvSpPr txBox="1"/>
          <p:nvPr/>
        </p:nvSpPr>
        <p:spPr>
          <a:xfrm>
            <a:off x="619125" y="1555750"/>
            <a:ext cx="7556500" cy="2585323"/>
          </a:xfrm>
          <a:prstGeom prst="rect">
            <a:avLst/>
          </a:prstGeom>
          <a:noFill/>
        </p:spPr>
        <p:txBody>
          <a:bodyPr wrap="square" rtlCol="0">
            <a:spAutoFit/>
          </a:bodyPr>
          <a:lstStyle/>
          <a:p>
            <a:r>
              <a:rPr lang="en-US" dirty="0" smtClean="0"/>
              <a:t>Tennis Court Oath Excerpt</a:t>
            </a:r>
          </a:p>
          <a:p>
            <a:endParaRPr lang="en-US" dirty="0"/>
          </a:p>
          <a:p>
            <a:r>
              <a:rPr lang="en-US" dirty="0" smtClean="0"/>
              <a:t>In Class Prompt:</a:t>
            </a:r>
          </a:p>
          <a:p>
            <a:r>
              <a:rPr lang="en-US" dirty="0"/>
              <a:t>If the French Revolution was happening today, what would the grievances be?  How would the goals be different?  How would the goals be the same?</a:t>
            </a:r>
          </a:p>
          <a:p>
            <a:endParaRPr lang="en-US" dirty="0" smtClean="0"/>
          </a:p>
          <a:p>
            <a:r>
              <a:rPr lang="en-US" dirty="0" smtClean="0"/>
              <a:t>Homework Prompt:</a:t>
            </a:r>
          </a:p>
          <a:p>
            <a:r>
              <a:rPr lang="en-US" dirty="0"/>
              <a:t>Take a stand!  Should the French start a Revolution?  Why or why not?  Support your side with moral, economic and social reasons</a:t>
            </a:r>
            <a:r>
              <a:rPr lang="en-US" dirty="0" smtClean="0"/>
              <a:t>.</a:t>
            </a:r>
            <a:endParaRPr lang="en-US" dirty="0"/>
          </a:p>
        </p:txBody>
      </p:sp>
    </p:spTree>
    <p:extLst>
      <p:ext uri="{BB962C8B-B14F-4D97-AF65-F5344CB8AC3E}">
        <p14:creationId xmlns:p14="http://schemas.microsoft.com/office/powerpoint/2010/main" val="1001389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TotalTime>
  <Words>587</Words>
  <Application>Microsoft Macintosh PowerPoint</Application>
  <PresentationFormat>On-screen Show (4:3)</PresentationFormat>
  <Paragraphs>219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Skie</dc:creator>
  <cp:lastModifiedBy>Amanda Skie</cp:lastModifiedBy>
  <cp:revision>13</cp:revision>
  <dcterms:created xsi:type="dcterms:W3CDTF">2012-11-26T00:46:28Z</dcterms:created>
  <dcterms:modified xsi:type="dcterms:W3CDTF">2012-11-26T03:49:23Z</dcterms:modified>
</cp:coreProperties>
</file>